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6" r:id="rId5"/>
    <p:sldId id="267" r:id="rId6"/>
    <p:sldId id="268" r:id="rId7"/>
    <p:sldId id="269" r:id="rId8"/>
    <p:sldId id="270" r:id="rId9"/>
    <p:sldId id="265" r:id="rId10"/>
    <p:sldId id="264" r:id="rId11"/>
    <p:sldId id="263" r:id="rId12"/>
    <p:sldId id="260" r:id="rId13"/>
    <p:sldId id="261" r:id="rId14"/>
    <p:sldId id="271" r:id="rId15"/>
    <p:sldId id="272" r:id="rId16"/>
    <p:sldId id="274" r:id="rId17"/>
    <p:sldId id="273"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F122F4-62AA-4A04-8877-6C7CDF8B5431}"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88148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22F4-62AA-4A04-8877-6C7CDF8B5431}"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397931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22F4-62AA-4A04-8877-6C7CDF8B5431}"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2920768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22F4-62AA-4A04-8877-6C7CDF8B5431}"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332129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F122F4-62AA-4A04-8877-6C7CDF8B5431}"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137192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F122F4-62AA-4A04-8877-6C7CDF8B5431}"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2086795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F122F4-62AA-4A04-8877-6C7CDF8B5431}"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1037610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F122F4-62AA-4A04-8877-6C7CDF8B5431}"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396018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122F4-62AA-4A04-8877-6C7CDF8B5431}"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13370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122F4-62AA-4A04-8877-6C7CDF8B5431}"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187185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122F4-62AA-4A04-8877-6C7CDF8B5431}"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D6986-18D4-45AB-A2FF-E666C4FE568D}" type="slidenum">
              <a:rPr lang="en-US" smtClean="0"/>
              <a:t>‹#›</a:t>
            </a:fld>
            <a:endParaRPr lang="en-US"/>
          </a:p>
        </p:txBody>
      </p:sp>
    </p:spTree>
    <p:extLst>
      <p:ext uri="{BB962C8B-B14F-4D97-AF65-F5344CB8AC3E}">
        <p14:creationId xmlns:p14="http://schemas.microsoft.com/office/powerpoint/2010/main" val="4204297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122F4-62AA-4A04-8877-6C7CDF8B5431}" type="datetimeFigureOut">
              <a:rPr lang="en-US" smtClean="0"/>
              <a:t>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D6986-18D4-45AB-A2FF-E666C4FE568D}" type="slidenum">
              <a:rPr lang="en-US" smtClean="0"/>
              <a:t>‹#›</a:t>
            </a:fld>
            <a:endParaRPr lang="en-US"/>
          </a:p>
        </p:txBody>
      </p:sp>
    </p:spTree>
    <p:extLst>
      <p:ext uri="{BB962C8B-B14F-4D97-AF65-F5344CB8AC3E}">
        <p14:creationId xmlns:p14="http://schemas.microsoft.com/office/powerpoint/2010/main" val="2687455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HIGH DENSITY POLYETHYLENE (HDPE)</a:t>
            </a: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3" name="Subtitle 2"/>
          <p:cNvSpPr>
            <a:spLocks noGrp="1"/>
          </p:cNvSpPr>
          <p:nvPr>
            <p:ph type="subTitle" idx="1"/>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By</a:t>
            </a:r>
          </a:p>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ASIISTANT LECTURER</a:t>
            </a:r>
          </a:p>
          <a:p>
            <a:r>
              <a:rPr lang="en-US"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ABBAS AL- BAWEE</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829297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200" dirty="0">
                <a:solidFill>
                  <a:prstClr val="black"/>
                </a:solidFill>
              </a:rPr>
              <a:t>Physical Chemistry and Mechanical Properties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000" dirty="0" smtClean="0"/>
              <a:t>The property characteristics of polyethylene depend upon the arrangement of the molecular chains. The molecular chains, shown schematically in Figure 1-2, are three-dimensional and lie in wavy planes. The number, size and type of these side chains determine, in large part, the properties of density, stiffness, tensile strength, flexibility, hardness, brittleness, elongation, creep characteristics and melt viscosity that are the results of the manufacturing effort and can occur during service performance of polyethylene.</a:t>
            </a:r>
            <a:endParaRPr lang="en-US" sz="2000"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886200"/>
            <a:ext cx="6858000"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0831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200" dirty="0">
                <a:solidFill>
                  <a:prstClr val="black"/>
                </a:solidFill>
              </a:rPr>
              <a:t>Physical Chemistry and Mechanical Properties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Autofit/>
          </a:bodyPr>
          <a:lstStyle/>
          <a:p>
            <a:pPr marL="0" indent="0" algn="just">
              <a:buNone/>
            </a:pPr>
            <a:r>
              <a:rPr lang="en-US" sz="2000" dirty="0" smtClean="0"/>
              <a:t>Polyethylene is characterized as a semi-crystalline polymer, made up of crystalline regions and amorphous regions. Crystalline regions are those of highly ordered, carefully folded, layered (in parallel) and tightly packed molecular chains. These occur only when chains branching off the sides of the primary chains are small in number. Within crystalline regions, molecules have properties that are locally (within each crystal) directionally dependent. Where tangled molecular chains branching off the molecular trunk chains interfere with or inhibit the close and layered packing of the trunks, the random resulting arrangement is of lesser density, and termed amorphous. A plenty of closely packed polymer chains results in a tough material of moderate stiffness. High-density polyethylene resin has a greater proportion of crystalline regions than low-density polyethylene. The size and size distribution of crystalline regions are determinants of the tensile strength and environmental stress crack resistance of the end product.</a:t>
            </a:r>
            <a:endParaRPr lang="en-US" sz="2000" dirty="0"/>
          </a:p>
        </p:txBody>
      </p:sp>
    </p:spTree>
    <p:extLst>
      <p:ext uri="{BB962C8B-B14F-4D97-AF65-F5344CB8AC3E}">
        <p14:creationId xmlns:p14="http://schemas.microsoft.com/office/powerpoint/2010/main" val="1162567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200" dirty="0">
                <a:solidFill>
                  <a:prstClr val="black"/>
                </a:solidFill>
              </a:rPr>
              <a:t>Physical Chemistry and Mechanical Properties</a:t>
            </a:r>
            <a:endParaRPr lang="en-US" dirty="0"/>
          </a:p>
        </p:txBody>
      </p:sp>
      <p:sp>
        <p:nvSpPr>
          <p:cNvPr id="3" name="Content Placeholder 2"/>
          <p:cNvSpPr>
            <a:spLocks noGrp="1"/>
          </p:cNvSpPr>
          <p:nvPr>
            <p:ph idx="1"/>
          </p:nvPr>
        </p:nvSpPr>
        <p:spPr>
          <a:xfrm>
            <a:off x="457200" y="1600200"/>
            <a:ext cx="8229600" cy="4648200"/>
          </a:xfrm>
          <a:blipFill>
            <a:blip r:embed="rId3"/>
            <a:tile tx="0" ty="0" sx="100000" sy="100000" flip="none" algn="tl"/>
          </a:blipFill>
          <a:ln cmpd="dbl">
            <a:solidFill>
              <a:schemeClr val="tx2"/>
            </a:solidFill>
          </a:ln>
        </p:spPr>
        <p:txBody>
          <a:bodyPr>
            <a:noAutofit/>
          </a:bodyPr>
          <a:lstStyle/>
          <a:p>
            <a:pPr marL="0" indent="0" algn="just">
              <a:buNone/>
            </a:pPr>
            <a:r>
              <a:rPr lang="en-US" sz="2000" dirty="0" smtClean="0"/>
              <a:t>Hypothetically, a completely crystalline polyethylene would be too brittle to be functional and a completely amorphous polyethylene would be wax-like, much like paraffin. Upon heating, the ordered crystalline structure go back to the disordered amorphous state; with cooling, the partially crystalline structure is recovered. This attribute permits thermal welding of polyethylene to polyethylene. The </a:t>
            </a:r>
            <a:r>
              <a:rPr lang="en-US" sz="2000" b="1" dirty="0" smtClean="0"/>
              <a:t>melting point </a:t>
            </a:r>
            <a:r>
              <a:rPr lang="en-US" sz="2000" i="1" dirty="0" smtClean="0"/>
              <a:t>of polyethylene is defined as that temperature at which the plastic transitions to a completely amorphous state</a:t>
            </a:r>
            <a:r>
              <a:rPr lang="en-US" sz="2000" dirty="0" smtClean="0"/>
              <a:t>. In HDPE and other thermoplastic materials, the molecular chains are not cross-linked and such plastics will melt with the application of a sufficient amount of heat. With the application of heat, thermoplastic resins may be shaped, formed, molded or extruded. </a:t>
            </a:r>
          </a:p>
          <a:p>
            <a:pPr marL="0" indent="0" algn="just">
              <a:buNone/>
            </a:pPr>
            <a:r>
              <a:rPr lang="en-US" sz="2000" dirty="0"/>
              <a:t>HDPE is a non-linear viscoelastic material with time-dependent properties. ASTM D 3350 resin cell classifications provide the means for </a:t>
            </a:r>
            <a:r>
              <a:rPr lang="en-US" sz="2000" dirty="0" smtClean="0"/>
              <a:t>identification, close </a:t>
            </a:r>
            <a:r>
              <a:rPr lang="en-US" sz="2000" dirty="0"/>
              <a:t>characterization and specification of material properties for polyethylene</a:t>
            </a:r>
            <a:r>
              <a:rPr lang="en-US" sz="2000" dirty="0" smtClean="0"/>
              <a:t>.</a:t>
            </a:r>
          </a:p>
          <a:p>
            <a:pPr marL="0" indent="0" algn="just">
              <a:buNone/>
            </a:pPr>
            <a:endParaRPr lang="en-US" sz="2000" dirty="0"/>
          </a:p>
        </p:txBody>
      </p:sp>
    </p:spTree>
    <p:extLst>
      <p:ext uri="{BB962C8B-B14F-4D97-AF65-F5344CB8AC3E}">
        <p14:creationId xmlns:p14="http://schemas.microsoft.com/office/powerpoint/2010/main" val="3970213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a:bodyPr>
          <a:lstStyle/>
          <a:p>
            <a:r>
              <a:rPr lang="en-US" dirty="0"/>
              <a:t>HDPE-</a:t>
            </a:r>
            <a:r>
              <a:rPr lang="en-US" sz="3200" dirty="0"/>
              <a:t>Molecular Weight Distribution</a:t>
            </a:r>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77500" lnSpcReduction="20000"/>
          </a:bodyPr>
          <a:lstStyle/>
          <a:p>
            <a:pPr marL="0" indent="0" algn="just">
              <a:buNone/>
            </a:pPr>
            <a:r>
              <a:rPr lang="en-US" dirty="0"/>
              <a:t>The distribution of different sized molecules in a polyethylene polymer typically follows the bell shaped normal distribution curve described by </a:t>
            </a:r>
            <a:r>
              <a:rPr lang="en-US" i="1" dirty="0"/>
              <a:t>the Gaussian probability </a:t>
            </a:r>
            <a:r>
              <a:rPr lang="en-US" dirty="0"/>
              <a:t>theory. As with other populations, the bell shaped curve can reflect distributions ranging from </a:t>
            </a:r>
            <a:r>
              <a:rPr lang="en-US" b="1" dirty="0"/>
              <a:t>narrow</a:t>
            </a:r>
            <a:r>
              <a:rPr lang="en-US" dirty="0"/>
              <a:t> to </a:t>
            </a:r>
            <a:r>
              <a:rPr lang="en-US" b="1" dirty="0"/>
              <a:t>broad</a:t>
            </a:r>
            <a:r>
              <a:rPr lang="en-US" dirty="0"/>
              <a:t>. </a:t>
            </a:r>
          </a:p>
          <a:p>
            <a:pPr marL="0" indent="0" algn="just">
              <a:buNone/>
            </a:pPr>
            <a:r>
              <a:rPr lang="en-US" dirty="0"/>
              <a:t>A polymer containing </a:t>
            </a:r>
            <a:r>
              <a:rPr lang="en-US" b="1" dirty="0"/>
              <a:t>a broad </a:t>
            </a:r>
            <a:r>
              <a:rPr lang="en-US" dirty="0"/>
              <a:t>range of chain lengths is said to have a broad molecular weight distribution (MWD). Resins with this type of distribution have good Environmental Stress Crack Resistance (ESCR), good impact resistance and good processability. </a:t>
            </a:r>
          </a:p>
          <a:p>
            <a:pPr marL="0" indent="0" algn="just">
              <a:buNone/>
            </a:pPr>
            <a:r>
              <a:rPr lang="en-US" dirty="0"/>
              <a:t>A polymer with </a:t>
            </a:r>
            <a:r>
              <a:rPr lang="en-US" b="1" dirty="0"/>
              <a:t>a narrow</a:t>
            </a:r>
            <a:r>
              <a:rPr lang="en-US" dirty="0"/>
              <a:t> MWD contains molecules that are nearly the same in molecular weight. It will crystallize at a faster, more uniform rate. This results in a product that will hold its shape.</a:t>
            </a:r>
          </a:p>
          <a:p>
            <a:pPr marL="0" indent="0" algn="just">
              <a:buNone/>
            </a:pPr>
            <a:endParaRPr lang="en-US" dirty="0"/>
          </a:p>
        </p:txBody>
      </p:sp>
    </p:spTree>
    <p:extLst>
      <p:ext uri="{BB962C8B-B14F-4D97-AF65-F5344CB8AC3E}">
        <p14:creationId xmlns:p14="http://schemas.microsoft.com/office/powerpoint/2010/main" val="1600789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a:t>
            </a:r>
            <a:r>
              <a:rPr lang="en-US" sz="3200" dirty="0">
                <a:solidFill>
                  <a:prstClr val="black"/>
                </a:solidFill>
              </a:rPr>
              <a:t>Molecular Weight Distribution</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92500" lnSpcReduction="10000"/>
          </a:bodyPr>
          <a:lstStyle/>
          <a:p>
            <a:pPr marL="0" indent="0" algn="just">
              <a:buNone/>
            </a:pPr>
            <a:r>
              <a:rPr lang="en-US" dirty="0"/>
              <a:t>Polymers can also have a </a:t>
            </a:r>
            <a:r>
              <a:rPr lang="en-US" b="1" dirty="0"/>
              <a:t>bimodal</a:t>
            </a:r>
            <a:r>
              <a:rPr lang="en-US" dirty="0"/>
              <a:t> shaped distribution curve which, as the </a:t>
            </a:r>
            <a:r>
              <a:rPr lang="en-US" dirty="0" smtClean="0"/>
              <a:t>name suggests</a:t>
            </a:r>
            <a:r>
              <a:rPr lang="en-US" dirty="0"/>
              <a:t>, seem to </a:t>
            </a:r>
            <a:r>
              <a:rPr lang="en-US" dirty="0" smtClean="0"/>
              <a:t>show </a:t>
            </a:r>
            <a:r>
              <a:rPr lang="en-US" dirty="0"/>
              <a:t>a blend of two different polymer populations, each </a:t>
            </a:r>
            <a:r>
              <a:rPr lang="en-US" dirty="0" smtClean="0"/>
              <a:t>with its </a:t>
            </a:r>
            <a:r>
              <a:rPr lang="en-US" dirty="0"/>
              <a:t>particular average and distribution. </a:t>
            </a:r>
            <a:r>
              <a:rPr lang="en-US" b="1" dirty="0"/>
              <a:t>Resins</a:t>
            </a:r>
            <a:r>
              <a:rPr lang="en-US" dirty="0"/>
              <a:t> having </a:t>
            </a:r>
            <a:r>
              <a:rPr lang="en-US" b="1" dirty="0"/>
              <a:t>a bimodal </a:t>
            </a:r>
            <a:r>
              <a:rPr lang="en-US" dirty="0"/>
              <a:t>MWD contain</a:t>
            </a:r>
          </a:p>
          <a:p>
            <a:pPr marL="0" indent="0" algn="just">
              <a:buNone/>
            </a:pPr>
            <a:r>
              <a:rPr lang="en-US" dirty="0"/>
              <a:t>both </a:t>
            </a:r>
            <a:r>
              <a:rPr lang="en-US" i="1" dirty="0"/>
              <a:t>very short</a:t>
            </a:r>
            <a:r>
              <a:rPr lang="en-US" dirty="0"/>
              <a:t> and </a:t>
            </a:r>
            <a:r>
              <a:rPr lang="en-US" i="1" dirty="0"/>
              <a:t>very long</a:t>
            </a:r>
            <a:r>
              <a:rPr lang="en-US" dirty="0"/>
              <a:t> polyethylene molecules, giving the resin </a:t>
            </a:r>
            <a:r>
              <a:rPr lang="en-US" dirty="0" smtClean="0"/>
              <a:t>excellent physical </a:t>
            </a:r>
            <a:r>
              <a:rPr lang="en-US" dirty="0"/>
              <a:t>properties while maintaining good processability. MWD is dependent upon the type of process used to manufacture the </a:t>
            </a:r>
            <a:r>
              <a:rPr lang="en-US" dirty="0" smtClean="0"/>
              <a:t>particular polyethylene </a:t>
            </a:r>
            <a:r>
              <a:rPr lang="en-US" dirty="0"/>
              <a:t>resin</a:t>
            </a:r>
            <a:r>
              <a:rPr lang="en-US" dirty="0" smtClean="0"/>
              <a:t>. </a:t>
            </a:r>
            <a:endParaRPr lang="en-US" dirty="0"/>
          </a:p>
        </p:txBody>
      </p:sp>
    </p:spTree>
    <p:extLst>
      <p:ext uri="{BB962C8B-B14F-4D97-AF65-F5344CB8AC3E}">
        <p14:creationId xmlns:p14="http://schemas.microsoft.com/office/powerpoint/2010/main" val="797863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 </a:t>
            </a:r>
            <a:r>
              <a:rPr lang="en-US" sz="3600" dirty="0"/>
              <a:t>Density</a:t>
            </a:r>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62500" lnSpcReduction="20000"/>
          </a:bodyPr>
          <a:lstStyle/>
          <a:p>
            <a:pPr marL="0" indent="0" algn="just">
              <a:buNone/>
            </a:pPr>
            <a:r>
              <a:rPr lang="en-US" dirty="0"/>
              <a:t>The </a:t>
            </a:r>
            <a:r>
              <a:rPr lang="en-US" i="1" dirty="0"/>
              <a:t>density</a:t>
            </a:r>
            <a:r>
              <a:rPr lang="en-US" dirty="0"/>
              <a:t> of polyethylene is a measure of the </a:t>
            </a:r>
            <a:r>
              <a:rPr lang="en-US" i="1" dirty="0"/>
              <a:t>proportion of crystals </a:t>
            </a:r>
            <a:r>
              <a:rPr lang="en-US" dirty="0" smtClean="0"/>
              <a:t>within its </a:t>
            </a:r>
            <a:r>
              <a:rPr lang="en-US" dirty="0"/>
              <a:t>mass. Crystals, a result of the layering and close packing of </a:t>
            </a:r>
            <a:r>
              <a:rPr lang="en-US" dirty="0" smtClean="0"/>
              <a:t>polyethylene molecules</a:t>
            </a:r>
            <a:r>
              <a:rPr lang="en-US" dirty="0"/>
              <a:t>, are denser than the </a:t>
            </a:r>
            <a:r>
              <a:rPr lang="en-US" dirty="0" smtClean="0"/>
              <a:t>tangled (crosslinked), </a:t>
            </a:r>
            <a:r>
              <a:rPr lang="en-US" dirty="0"/>
              <a:t>disordered arrangement of molecules in </a:t>
            </a:r>
            <a:r>
              <a:rPr lang="en-US" dirty="0" smtClean="0"/>
              <a:t>the amorphous </a:t>
            </a:r>
            <a:r>
              <a:rPr lang="en-US" dirty="0"/>
              <a:t>regions. Copolymers are often used to create and control the </a:t>
            </a:r>
            <a:r>
              <a:rPr lang="en-US" dirty="0" smtClean="0"/>
              <a:t>formation of </a:t>
            </a:r>
            <a:r>
              <a:rPr lang="en-US" dirty="0"/>
              <a:t>side branches. Homopolymers, with densities of 0.960 and above, are </a:t>
            </a:r>
            <a:r>
              <a:rPr lang="en-US" dirty="0" smtClean="0"/>
              <a:t>produced without </a:t>
            </a:r>
            <a:r>
              <a:rPr lang="en-US" dirty="0"/>
              <a:t>copolymers and experience very little branching. To </a:t>
            </a:r>
            <a:r>
              <a:rPr lang="en-US" i="1" dirty="0"/>
              <a:t>reduce</a:t>
            </a:r>
            <a:r>
              <a:rPr lang="en-US" dirty="0"/>
              <a:t> the </a:t>
            </a:r>
            <a:r>
              <a:rPr lang="en-US" dirty="0" smtClean="0"/>
              <a:t>density, </a:t>
            </a:r>
            <a:r>
              <a:rPr lang="en-US" i="1" dirty="0" smtClean="0"/>
              <a:t>butene</a:t>
            </a:r>
            <a:r>
              <a:rPr lang="en-US" dirty="0"/>
              <a:t>, </a:t>
            </a:r>
            <a:r>
              <a:rPr lang="en-US" i="1" dirty="0"/>
              <a:t>hexene</a:t>
            </a:r>
            <a:r>
              <a:rPr lang="en-US" dirty="0"/>
              <a:t> or </a:t>
            </a:r>
            <a:r>
              <a:rPr lang="en-US" i="1" dirty="0"/>
              <a:t>octene</a:t>
            </a:r>
            <a:r>
              <a:rPr lang="en-US" dirty="0"/>
              <a:t> are added to make a copolymer. </a:t>
            </a:r>
            <a:r>
              <a:rPr lang="en-US" u="sng" dirty="0"/>
              <a:t>Butene</a:t>
            </a:r>
            <a:r>
              <a:rPr lang="en-US" dirty="0"/>
              <a:t> will add </a:t>
            </a:r>
            <a:r>
              <a:rPr lang="en-US" dirty="0" smtClean="0"/>
              <a:t>branches </a:t>
            </a:r>
            <a:r>
              <a:rPr lang="en-US" u="sng" dirty="0" smtClean="0"/>
              <a:t>two </a:t>
            </a:r>
            <a:r>
              <a:rPr lang="en-US" u="sng" dirty="0"/>
              <a:t>carbon units </a:t>
            </a:r>
            <a:r>
              <a:rPr lang="en-US" dirty="0"/>
              <a:t>long; </a:t>
            </a:r>
            <a:r>
              <a:rPr lang="en-US" u="sng" dirty="0"/>
              <a:t>hexene</a:t>
            </a:r>
            <a:r>
              <a:rPr lang="en-US" dirty="0"/>
              <a:t>, </a:t>
            </a:r>
            <a:r>
              <a:rPr lang="en-US" u="sng" dirty="0"/>
              <a:t>four carbon units</a:t>
            </a:r>
            <a:r>
              <a:rPr lang="en-US" dirty="0"/>
              <a:t> long; and </a:t>
            </a:r>
            <a:r>
              <a:rPr lang="en-US" u="sng" dirty="0"/>
              <a:t>octene</a:t>
            </a:r>
            <a:r>
              <a:rPr lang="en-US" dirty="0"/>
              <a:t>, </a:t>
            </a:r>
            <a:r>
              <a:rPr lang="en-US" u="sng" dirty="0"/>
              <a:t>six carbon </a:t>
            </a:r>
            <a:r>
              <a:rPr lang="en-US" u="sng" dirty="0" smtClean="0"/>
              <a:t>units</a:t>
            </a:r>
            <a:r>
              <a:rPr lang="en-US" dirty="0" smtClean="0"/>
              <a:t> long</a:t>
            </a:r>
            <a:r>
              <a:rPr lang="en-US" dirty="0"/>
              <a:t>. The greater the length of the branched carbon chains, the lower the </a:t>
            </a:r>
            <a:r>
              <a:rPr lang="en-US" dirty="0" smtClean="0"/>
              <a:t>final density</a:t>
            </a:r>
            <a:r>
              <a:rPr lang="en-US" dirty="0"/>
              <a:t>. ASTM D 3350 classifies polyethylene by density as follows: </a:t>
            </a:r>
            <a:r>
              <a:rPr lang="en-US" dirty="0" smtClean="0"/>
              <a:t>high-density polyethylene </a:t>
            </a:r>
            <a:r>
              <a:rPr lang="en-US" dirty="0"/>
              <a:t>(HDPE) (0.941 &lt; density &lt; 0.965), low-density polyethylene (LDPE</a:t>
            </a:r>
            <a:r>
              <a:rPr lang="en-US" dirty="0" smtClean="0"/>
              <a:t>) (</a:t>
            </a:r>
            <a:r>
              <a:rPr lang="en-US" dirty="0"/>
              <a:t>0.910 &lt; density &lt; </a:t>
            </a:r>
            <a:r>
              <a:rPr lang="en-US" dirty="0" smtClean="0"/>
              <a:t>0.925).</a:t>
            </a:r>
          </a:p>
          <a:p>
            <a:pPr marL="0" indent="0" algn="just">
              <a:buNone/>
            </a:pPr>
            <a:r>
              <a:rPr lang="en-US" dirty="0"/>
              <a:t>Flexural stiffness </a:t>
            </a:r>
            <a:r>
              <a:rPr lang="en-US" dirty="0" smtClean="0"/>
              <a:t>and tensile </a:t>
            </a:r>
            <a:r>
              <a:rPr lang="en-US" dirty="0"/>
              <a:t>strength increase with density; the result is increasing brittleness, and </a:t>
            </a:r>
            <a:r>
              <a:rPr lang="en-US" dirty="0" smtClean="0"/>
              <a:t>decreasing toughness </a:t>
            </a:r>
            <a:r>
              <a:rPr lang="en-US" dirty="0"/>
              <a:t>and stress crack resistance.</a:t>
            </a:r>
          </a:p>
        </p:txBody>
      </p:sp>
    </p:spTree>
    <p:extLst>
      <p:ext uri="{BB962C8B-B14F-4D97-AF65-F5344CB8AC3E}">
        <p14:creationId xmlns:p14="http://schemas.microsoft.com/office/powerpoint/2010/main" val="3717309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a:t>HDPE-</a:t>
            </a:r>
            <a:r>
              <a:rPr lang="en-US" sz="3200" dirty="0"/>
              <a:t>Melt Index</a:t>
            </a:r>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70000" lnSpcReduction="20000"/>
          </a:bodyPr>
          <a:lstStyle/>
          <a:p>
            <a:pPr marL="0" indent="0" algn="just">
              <a:buNone/>
            </a:pPr>
            <a:r>
              <a:rPr lang="en-US" dirty="0"/>
              <a:t>The melt flow rate measures the viscosity of the polyethylene resin in its </a:t>
            </a:r>
            <a:r>
              <a:rPr lang="en-US" dirty="0" smtClean="0"/>
              <a:t>molten state</a:t>
            </a:r>
            <a:r>
              <a:rPr lang="en-US" dirty="0"/>
              <a:t>. It is a parameter related to the average molecular weight of the resin </a:t>
            </a:r>
            <a:r>
              <a:rPr lang="en-US" dirty="0" smtClean="0"/>
              <a:t>chains of </a:t>
            </a:r>
            <a:r>
              <a:rPr lang="en-US" dirty="0"/>
              <a:t>polymer extruded through a standard size orifice </a:t>
            </a:r>
            <a:r>
              <a:rPr lang="en-US" dirty="0" smtClean="0"/>
              <a:t>(outlet) </a:t>
            </a:r>
            <a:r>
              <a:rPr lang="en-US" dirty="0"/>
              <a:t>under specified conditions </a:t>
            </a:r>
            <a:r>
              <a:rPr lang="en-US" dirty="0" smtClean="0"/>
              <a:t>of pressure </a:t>
            </a:r>
            <a:r>
              <a:rPr lang="en-US" dirty="0"/>
              <a:t>and temperature in a ten-minute period of time. The greater the </a:t>
            </a:r>
            <a:r>
              <a:rPr lang="en-US" dirty="0" smtClean="0"/>
              <a:t>lengths of </a:t>
            </a:r>
            <a:r>
              <a:rPr lang="en-US" dirty="0"/>
              <a:t>molecules, the greater the molecular weight and the greater the difficulty </a:t>
            </a:r>
            <a:r>
              <a:rPr lang="en-US" dirty="0" smtClean="0"/>
              <a:t>in extruding </a:t>
            </a:r>
            <a:r>
              <a:rPr lang="en-US" dirty="0"/>
              <a:t>the resin through the standard orifice. The result: resins of greater </a:t>
            </a:r>
            <a:r>
              <a:rPr lang="en-US" dirty="0" smtClean="0"/>
              <a:t>viscosity as </a:t>
            </a:r>
            <a:r>
              <a:rPr lang="en-US" dirty="0"/>
              <a:t>measured by a lower melt flow rate. When the test is conducted with </a:t>
            </a:r>
            <a:r>
              <a:rPr lang="en-US" dirty="0" smtClean="0"/>
              <a:t>pressure delivered </a:t>
            </a:r>
            <a:r>
              <a:rPr lang="en-US" dirty="0"/>
              <a:t>by a standard load caused by </a:t>
            </a:r>
            <a:r>
              <a:rPr lang="en-US" dirty="0" smtClean="0"/>
              <a:t> </a:t>
            </a:r>
            <a:r>
              <a:rPr lang="en-US" dirty="0"/>
              <a:t>(21.6 kg) weight at a </a:t>
            </a:r>
            <a:r>
              <a:rPr lang="en-US" dirty="0" smtClean="0"/>
              <a:t>temperature of  </a:t>
            </a:r>
            <a:r>
              <a:rPr lang="en-US" dirty="0"/>
              <a:t>(190°C ), the resulting melt flow rate is termed the melt index (MI). </a:t>
            </a:r>
            <a:r>
              <a:rPr lang="en-US" dirty="0" smtClean="0"/>
              <a:t>The greater </a:t>
            </a:r>
            <a:r>
              <a:rPr lang="en-US" dirty="0"/>
              <a:t>the viscosity, the lower the melt index value. A lower MI (higher average molecular weight) is predictive of greater tensile </a:t>
            </a:r>
            <a:r>
              <a:rPr lang="en-US" dirty="0" smtClean="0"/>
              <a:t>strength, toughness </a:t>
            </a:r>
            <a:r>
              <a:rPr lang="en-US" dirty="0"/>
              <a:t>and greater stress crack resistance. However, the lower the MI, the </a:t>
            </a:r>
            <a:r>
              <a:rPr lang="en-US" dirty="0" smtClean="0"/>
              <a:t>greater the </a:t>
            </a:r>
            <a:r>
              <a:rPr lang="en-US" dirty="0"/>
              <a:t>energy required, at any extrusion temperature, to extrude polyethylene resin.</a:t>
            </a:r>
          </a:p>
        </p:txBody>
      </p:sp>
    </p:spTree>
    <p:extLst>
      <p:ext uri="{BB962C8B-B14F-4D97-AF65-F5344CB8AC3E}">
        <p14:creationId xmlns:p14="http://schemas.microsoft.com/office/powerpoint/2010/main" val="4022684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a:t>HDPE-</a:t>
            </a:r>
            <a:r>
              <a:rPr lang="en-US" sz="3200" dirty="0"/>
              <a:t>Flexural Modulus</a:t>
            </a:r>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55000" lnSpcReduction="20000"/>
          </a:bodyPr>
          <a:lstStyle/>
          <a:p>
            <a:pPr marL="0" indent="0" algn="just">
              <a:buNone/>
            </a:pPr>
            <a:r>
              <a:rPr lang="en-US" dirty="0"/>
              <a:t>The flexural modulus (</a:t>
            </a:r>
            <a:r>
              <a:rPr lang="en-US" dirty="0" err="1" smtClean="0"/>
              <a:t>E</a:t>
            </a:r>
            <a:r>
              <a:rPr lang="en-US" sz="2600" dirty="0" err="1" smtClean="0"/>
              <a:t>f</a:t>
            </a:r>
            <a:r>
              <a:rPr lang="en-US" dirty="0" smtClean="0"/>
              <a:t> </a:t>
            </a:r>
            <a:r>
              <a:rPr lang="en-US" dirty="0"/>
              <a:t>) is a material stiffness that </a:t>
            </a:r>
            <a:r>
              <a:rPr lang="en-US" dirty="0" smtClean="0"/>
              <a:t>is a </a:t>
            </a:r>
            <a:r>
              <a:rPr lang="en-US" dirty="0"/>
              <a:t>structural element’s resistance to bending under the application </a:t>
            </a:r>
            <a:r>
              <a:rPr lang="en-US" dirty="0" smtClean="0"/>
              <a:t>of loads</a:t>
            </a:r>
            <a:r>
              <a:rPr lang="en-US" dirty="0"/>
              <a:t>. When combined with the geometric stiffness (a function of the moment </a:t>
            </a:r>
            <a:r>
              <a:rPr lang="en-US" dirty="0" smtClean="0"/>
              <a:t>of inertia </a:t>
            </a:r>
            <a:r>
              <a:rPr lang="en-US" dirty="0"/>
              <a:t>and other geometric properties), the composite stiffness is </a:t>
            </a:r>
            <a:r>
              <a:rPr lang="en-US" dirty="0" smtClean="0"/>
              <a:t>characterized </a:t>
            </a:r>
            <a:r>
              <a:rPr lang="en-US" dirty="0"/>
              <a:t>the </a:t>
            </a:r>
            <a:r>
              <a:rPr lang="en-US" dirty="0" smtClean="0"/>
              <a:t>bending stiffness</a:t>
            </a:r>
            <a:r>
              <a:rPr lang="en-US" dirty="0"/>
              <a:t>. The greater the bending stiffness, the greater the bending resistance </a:t>
            </a:r>
            <a:r>
              <a:rPr lang="en-US" dirty="0" smtClean="0"/>
              <a:t>and, other </a:t>
            </a:r>
            <a:r>
              <a:rPr lang="en-US" dirty="0"/>
              <a:t>things being equal, the greater the bending stresses. Non-linear stress/strain curves of HDPE, and the </a:t>
            </a:r>
            <a:r>
              <a:rPr lang="en-US" dirty="0" smtClean="0"/>
              <a:t>segmental </a:t>
            </a:r>
            <a:r>
              <a:rPr lang="en-US" dirty="0"/>
              <a:t>values derived </a:t>
            </a:r>
            <a:r>
              <a:rPr lang="en-US" dirty="0" smtClean="0"/>
              <a:t>therefrom (from its), are </a:t>
            </a:r>
            <a:r>
              <a:rPr lang="en-US" dirty="0"/>
              <a:t>sensitive to rates of load application and are generally ‘linear’ up to </a:t>
            </a:r>
            <a:r>
              <a:rPr lang="en-US" dirty="0" smtClean="0"/>
              <a:t>approximately 2</a:t>
            </a:r>
            <a:r>
              <a:rPr lang="en-US" dirty="0"/>
              <a:t>% strain. Stress and strain are determined at the point of maximum bending on </a:t>
            </a:r>
            <a:r>
              <a:rPr lang="en-US" dirty="0" smtClean="0"/>
              <a:t>a simply </a:t>
            </a:r>
            <a:r>
              <a:rPr lang="en-US" dirty="0"/>
              <a:t>supported test beam caused by a centrally applied load</a:t>
            </a:r>
            <a:r>
              <a:rPr lang="en-US" i="1" dirty="0"/>
              <a:t>. The slope of the </a:t>
            </a:r>
            <a:r>
              <a:rPr lang="en-US" i="1" dirty="0" smtClean="0"/>
              <a:t>line drawn </a:t>
            </a:r>
            <a:r>
              <a:rPr lang="en-US" i="1" dirty="0"/>
              <a:t>between points of zero strain and 2% strain on a stress/strain curve </a:t>
            </a:r>
            <a:r>
              <a:rPr lang="en-US" i="1" dirty="0" smtClean="0"/>
              <a:t>typically defines </a:t>
            </a:r>
            <a:r>
              <a:rPr lang="en-US" i="1" dirty="0"/>
              <a:t>the </a:t>
            </a:r>
            <a:r>
              <a:rPr lang="en-US" b="1" dirty="0"/>
              <a:t>flexural modulus</a:t>
            </a:r>
            <a:r>
              <a:rPr lang="en-US" dirty="0"/>
              <a:t>. Because of the stress relaxation attribute of HDPE, </a:t>
            </a:r>
            <a:r>
              <a:rPr lang="en-US" dirty="0" smtClean="0"/>
              <a:t>the less </a:t>
            </a:r>
            <a:r>
              <a:rPr lang="en-US" dirty="0"/>
              <a:t>rapid the loading and the longer the duration of load application, the flatter </a:t>
            </a:r>
            <a:r>
              <a:rPr lang="en-US" dirty="0" smtClean="0"/>
              <a:t>the early </a:t>
            </a:r>
            <a:r>
              <a:rPr lang="en-US" dirty="0"/>
              <a:t>slope of the stress/strain curve and the lower the estimate of flexural </a:t>
            </a:r>
            <a:r>
              <a:rPr lang="en-US" dirty="0" smtClean="0"/>
              <a:t>modulus; hence </a:t>
            </a:r>
            <a:r>
              <a:rPr lang="en-US" dirty="0"/>
              <a:t>the need for a </a:t>
            </a:r>
            <a:r>
              <a:rPr lang="en-US" dirty="0" smtClean="0"/>
              <a:t>carefully</a:t>
            </a:r>
          </a:p>
          <a:p>
            <a:pPr marL="0" indent="0" algn="just">
              <a:buNone/>
            </a:pPr>
            <a:r>
              <a:rPr lang="en-US" dirty="0" smtClean="0"/>
              <a:t> </a:t>
            </a:r>
            <a:r>
              <a:rPr lang="en-US" dirty="0"/>
              <a:t>defined (see ASTM D 790) rate of load application.</a:t>
            </a:r>
          </a:p>
          <a:p>
            <a:pPr marL="0" indent="0" algn="just">
              <a:buNone/>
            </a:pPr>
            <a:r>
              <a:rPr lang="en-US" dirty="0"/>
              <a:t>(See </a:t>
            </a:r>
            <a:r>
              <a:rPr lang="en-US" dirty="0" smtClean="0"/>
              <a:t>the Figure).</a:t>
            </a:r>
          </a:p>
          <a:p>
            <a:pPr marL="0" indent="0" algn="just">
              <a:buNone/>
            </a:pPr>
            <a:r>
              <a:rPr lang="en-US" dirty="0"/>
              <a:t>The flexural modulus increases with density for a given melt</a:t>
            </a:r>
          </a:p>
          <a:p>
            <a:pPr marL="0" indent="0" algn="just">
              <a:buNone/>
            </a:pPr>
            <a:r>
              <a:rPr lang="en-US" dirty="0" smtClean="0"/>
              <a:t>Index.</a:t>
            </a:r>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9777" y="4576762"/>
            <a:ext cx="2357023" cy="159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105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a:t>HDPE-</a:t>
            </a:r>
            <a:r>
              <a:rPr lang="en-US" sz="3200" dirty="0"/>
              <a:t>Tensile Strength</a:t>
            </a:r>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Autofit/>
          </a:bodyPr>
          <a:lstStyle/>
          <a:p>
            <a:pPr marL="0" indent="0" algn="just">
              <a:buNone/>
            </a:pPr>
            <a:r>
              <a:rPr lang="en-US" sz="2000" i="1" dirty="0"/>
              <a:t>The point at which a stress causes a material to deform beyond its elastic </a:t>
            </a:r>
            <a:r>
              <a:rPr lang="en-US" sz="2000" i="1" dirty="0" smtClean="0"/>
              <a:t>region (permanent </a:t>
            </a:r>
            <a:r>
              <a:rPr lang="en-US" sz="2000" i="1" dirty="0"/>
              <a:t>deformation) is called </a:t>
            </a:r>
            <a:r>
              <a:rPr lang="en-US" sz="2000" dirty="0"/>
              <a:t>the </a:t>
            </a:r>
            <a:r>
              <a:rPr lang="en-US" sz="2000" b="1" dirty="0"/>
              <a:t>tensile strength </a:t>
            </a:r>
            <a:r>
              <a:rPr lang="en-US" sz="2000" dirty="0"/>
              <a:t>at </a:t>
            </a:r>
            <a:r>
              <a:rPr lang="en-US" sz="2000" b="1" dirty="0"/>
              <a:t>yield</a:t>
            </a:r>
            <a:r>
              <a:rPr lang="en-US" sz="2000" dirty="0"/>
              <a:t>. When </a:t>
            </a:r>
            <a:r>
              <a:rPr lang="en-US" sz="2000" dirty="0" smtClean="0"/>
              <a:t>stressed below </a:t>
            </a:r>
            <a:r>
              <a:rPr lang="en-US" sz="2000" dirty="0"/>
              <a:t>the yield point, an elastic material recovers all the energy that went into </a:t>
            </a:r>
            <a:r>
              <a:rPr lang="en-US" sz="2000" dirty="0" smtClean="0"/>
              <a:t>its deformation</a:t>
            </a:r>
            <a:r>
              <a:rPr lang="en-US" sz="2000" dirty="0"/>
              <a:t>. Recovery is possible for polyethylene when the crystals are </a:t>
            </a:r>
            <a:r>
              <a:rPr lang="en-US" sz="2000" dirty="0" smtClean="0"/>
              <a:t>exposed to </a:t>
            </a:r>
            <a:r>
              <a:rPr lang="en-US" sz="2000" dirty="0"/>
              <a:t>low strain levels and maintain their integrity. A formulation of greater </a:t>
            </a:r>
            <a:r>
              <a:rPr lang="en-US" sz="2000" dirty="0" smtClean="0"/>
              <a:t>density (higher </a:t>
            </a:r>
            <a:r>
              <a:rPr lang="en-US" sz="2000" dirty="0"/>
              <a:t>fraction of crystals, lower melt index) is predictive of greater tensile </a:t>
            </a:r>
            <a:r>
              <a:rPr lang="en-US" sz="2000" dirty="0" smtClean="0"/>
              <a:t>strength and </a:t>
            </a:r>
            <a:r>
              <a:rPr lang="en-US" sz="2000" dirty="0"/>
              <a:t>increasing brittleness</a:t>
            </a:r>
            <a:r>
              <a:rPr lang="en-US" sz="2000" dirty="0" smtClean="0"/>
              <a:t>.</a:t>
            </a:r>
          </a:p>
          <a:p>
            <a:pPr marL="0" indent="0" algn="just">
              <a:buNone/>
            </a:pPr>
            <a:r>
              <a:rPr lang="en-US" sz="2000" i="1" dirty="0"/>
              <a:t>The force required to break the test sample is called </a:t>
            </a:r>
            <a:r>
              <a:rPr lang="en-US" sz="2000" dirty="0"/>
              <a:t>the </a:t>
            </a:r>
            <a:r>
              <a:rPr lang="en-US" sz="2000" b="1" dirty="0"/>
              <a:t>ultimate strength </a:t>
            </a:r>
            <a:r>
              <a:rPr lang="en-US" sz="2000" dirty="0"/>
              <a:t>or </a:t>
            </a:r>
            <a:r>
              <a:rPr lang="en-US" sz="2000" dirty="0" smtClean="0"/>
              <a:t>the </a:t>
            </a:r>
            <a:r>
              <a:rPr lang="en-US" sz="2000" b="1" dirty="0" smtClean="0"/>
              <a:t>tensile </a:t>
            </a:r>
            <a:r>
              <a:rPr lang="en-US" sz="2000" b="1" dirty="0"/>
              <a:t>strength </a:t>
            </a:r>
            <a:r>
              <a:rPr lang="en-US" sz="2000" dirty="0"/>
              <a:t>at break. The strength is calculated by dividing the force (at </a:t>
            </a:r>
            <a:r>
              <a:rPr lang="en-US" sz="2000" dirty="0" smtClean="0"/>
              <a:t>yield or </a:t>
            </a:r>
            <a:r>
              <a:rPr lang="en-US" sz="2000" dirty="0"/>
              <a:t>break) by the original cross-sectional area. Test specimens are usually shaped as a flat “</a:t>
            </a:r>
            <a:r>
              <a:rPr lang="en-US" sz="2000" i="1" dirty="0"/>
              <a:t>dog bone</a:t>
            </a:r>
            <a:r>
              <a:rPr lang="en-US" sz="2000" dirty="0"/>
              <a:t>”, but specimens </a:t>
            </a:r>
            <a:r>
              <a:rPr lang="en-US" sz="2000" dirty="0" smtClean="0"/>
              <a:t>can also </a:t>
            </a:r>
            <a:r>
              <a:rPr lang="en-US" sz="2000" dirty="0"/>
              <a:t>be rod-shaped or tubular per ASTM D 638. During the tensile test, </a:t>
            </a:r>
            <a:r>
              <a:rPr lang="en-US" sz="2000" dirty="0" smtClean="0"/>
              <a:t>polyethylene, which </a:t>
            </a:r>
            <a:r>
              <a:rPr lang="en-US" sz="2000" dirty="0"/>
              <a:t>is a ductile material (Ductile materials are those which could show plastic deformation</a:t>
            </a:r>
            <a:r>
              <a:rPr lang="en-US" sz="2000" dirty="0" smtClean="0"/>
              <a:t>. Such </a:t>
            </a:r>
            <a:r>
              <a:rPr lang="en-US" sz="2000" dirty="0"/>
              <a:t>materials can be actually drawn or bent or rolled before it reaches its fracture </a:t>
            </a:r>
            <a:r>
              <a:rPr lang="en-US" sz="2000" dirty="0" smtClean="0"/>
              <a:t>point). </a:t>
            </a:r>
            <a:endParaRPr lang="en-US" sz="2000" dirty="0"/>
          </a:p>
        </p:txBody>
      </p:sp>
    </p:spTree>
    <p:extLst>
      <p:ext uri="{BB962C8B-B14F-4D97-AF65-F5344CB8AC3E}">
        <p14:creationId xmlns:p14="http://schemas.microsoft.com/office/powerpoint/2010/main" val="5135592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a:t>
            </a:r>
            <a:r>
              <a:rPr lang="en-US" dirty="0">
                <a:solidFill>
                  <a:prstClr val="black"/>
                </a:solidFill>
              </a:rPr>
              <a:t>-</a:t>
            </a:r>
            <a:r>
              <a:rPr lang="en-US" sz="3200" dirty="0">
                <a:solidFill>
                  <a:prstClr val="black"/>
                </a:solidFill>
              </a:rPr>
              <a:t>Tensile Strength</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55000" lnSpcReduction="20000"/>
          </a:bodyPr>
          <a:lstStyle/>
          <a:p>
            <a:pPr marL="0" indent="0" algn="just">
              <a:buNone/>
            </a:pPr>
            <a:r>
              <a:rPr lang="en-US" sz="3800" dirty="0"/>
              <a:t>The test sample develops a “neck down” region where the molecules begin to align themselves in the direction of the applied load. This strain-induced orientation causes the material to become stiffer in the axial direction while the transverse direction (90° to the axial direction) strength is lower. The stretching or elongation for materials such as polyethylene can be ten times the original gauge length of the sample (1000% elongation). Failure occurs when the molecules reach their breaking strain or when test sample defects, such as edge nicks, begin to grow and cause failure. Fibrillation, the stretching and tearing of the polymer structure, usually occurs just prior to rupture.</a:t>
            </a:r>
          </a:p>
          <a:p>
            <a:pPr marL="0" indent="0" algn="just">
              <a:buNone/>
            </a:pPr>
            <a:r>
              <a:rPr lang="en-US" sz="3800" dirty="0"/>
              <a:t>Tensile or compressive elastic deformations of a test specimen along a longitudinal axis excite respective inward or outward deformations parallel to a transverse axis normal to the first. </a:t>
            </a:r>
            <a:r>
              <a:rPr lang="en-US" sz="3800" b="1" dirty="0"/>
              <a:t>Poission’s ratio </a:t>
            </a:r>
            <a:r>
              <a:rPr lang="en-US" sz="3800" i="1" dirty="0"/>
              <a:t>is the ratio of lateral strain to longitudinal strain.</a:t>
            </a:r>
            <a:r>
              <a:rPr lang="en-US" sz="3800" dirty="0"/>
              <a:t> When tested according to ASTM E 132, Standard Test Method for Poisson’s Ratio at Room Temperature, Poisson’s ratio for polyethylene is between 0.40 and 0.45.</a:t>
            </a:r>
          </a:p>
          <a:p>
            <a:pPr marL="0" indent="0" algn="just">
              <a:buNone/>
            </a:pPr>
            <a:endParaRPr lang="en-US" dirty="0"/>
          </a:p>
        </p:txBody>
      </p:sp>
    </p:spTree>
    <p:extLst>
      <p:ext uri="{BB962C8B-B14F-4D97-AF65-F5344CB8AC3E}">
        <p14:creationId xmlns:p14="http://schemas.microsoft.com/office/powerpoint/2010/main" val="3559725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 History</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92500"/>
          </a:bodyPr>
          <a:lstStyle/>
          <a:p>
            <a:pPr algn="just"/>
            <a:r>
              <a:rPr lang="en-US" dirty="0" smtClean="0"/>
              <a:t>In 1953, Karl Ziegler and Erhard </a:t>
            </a:r>
            <a:r>
              <a:rPr lang="en-US" dirty="0" err="1" smtClean="0"/>
              <a:t>Holzkamp</a:t>
            </a:r>
            <a:r>
              <a:rPr lang="en-US" dirty="0" smtClean="0"/>
              <a:t> invented high-density polyethylene (HDPE). The process included the use of catalysts and low pressure, which is the basis for the formulation of many varieties of polyethylene compounds. </a:t>
            </a:r>
          </a:p>
          <a:p>
            <a:pPr algn="just"/>
            <a:r>
              <a:rPr lang="en-US" dirty="0" smtClean="0"/>
              <a:t>Two years later, in 1955, HDPE was produced as pipe. For his successful invention of HDPE, Ziegler was awarded the 1963 Nobel Prize for Chemistry.</a:t>
            </a:r>
          </a:p>
          <a:p>
            <a:pPr marL="0" indent="0">
              <a:buNone/>
            </a:pPr>
            <a:endParaRPr lang="en-US"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2494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a:t>HDPE-</a:t>
            </a:r>
            <a:r>
              <a:rPr lang="en-US" sz="3200" dirty="0"/>
              <a:t>References</a:t>
            </a:r>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algn="just"/>
            <a:r>
              <a:rPr lang="en-US" sz="2000" dirty="0" smtClean="0"/>
              <a:t>L. </a:t>
            </a:r>
            <a:r>
              <a:rPr lang="en-US" sz="2000" dirty="0"/>
              <a:t>H. </a:t>
            </a:r>
            <a:r>
              <a:rPr lang="en-US" sz="2000" dirty="0" smtClean="0"/>
              <a:t>Gabriel, “History </a:t>
            </a:r>
            <a:r>
              <a:rPr lang="en-US" sz="2000" dirty="0"/>
              <a:t>and Physical Chemistry of </a:t>
            </a:r>
            <a:r>
              <a:rPr lang="en-US" sz="2000" dirty="0" smtClean="0"/>
              <a:t>HDPE</a:t>
            </a:r>
            <a:r>
              <a:rPr lang="en-US" sz="2000" dirty="0"/>
              <a:t>”, Ch1</a:t>
            </a:r>
            <a:r>
              <a:rPr lang="en-US" sz="2000" dirty="0" smtClean="0"/>
              <a:t>, ”Recommended </a:t>
            </a:r>
            <a:r>
              <a:rPr lang="en-US" sz="2000" dirty="0"/>
              <a:t>Material Specifications and Design </a:t>
            </a:r>
            <a:r>
              <a:rPr lang="en-US" sz="2000" dirty="0" smtClean="0"/>
              <a:t>Requirements”, </a:t>
            </a:r>
            <a:r>
              <a:rPr lang="en-US" sz="2000" dirty="0"/>
              <a:t>National Academy </a:t>
            </a:r>
            <a:r>
              <a:rPr lang="en-US" sz="2000" dirty="0" smtClean="0"/>
              <a:t>Press, 1999.</a:t>
            </a:r>
          </a:p>
          <a:p>
            <a:pPr algn="just"/>
            <a:r>
              <a:rPr lang="en-US" sz="2000" dirty="0" smtClean="0"/>
              <a:t>J. P. </a:t>
            </a:r>
            <a:r>
              <a:rPr lang="en-US" sz="2000" dirty="0"/>
              <a:t>Van </a:t>
            </a:r>
            <a:r>
              <a:rPr lang="en-US" sz="2000" dirty="0" err="1" smtClean="0"/>
              <a:t>Buskirk</a:t>
            </a:r>
            <a:r>
              <a:rPr lang="en-US" sz="2000" dirty="0"/>
              <a:t>, “Modeling of a High-density Polyethylene, HDPE, Process”, Texas A&amp;M </a:t>
            </a:r>
            <a:r>
              <a:rPr lang="en-US" sz="2000" dirty="0" smtClean="0"/>
              <a:t>University-Kingsville, 1997.</a:t>
            </a:r>
            <a:endParaRPr lang="en-US" sz="2000" dirty="0"/>
          </a:p>
        </p:txBody>
      </p:sp>
    </p:spTree>
    <p:extLst>
      <p:ext uri="{BB962C8B-B14F-4D97-AF65-F5344CB8AC3E}">
        <p14:creationId xmlns:p14="http://schemas.microsoft.com/office/powerpoint/2010/main" val="3662897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lstStyle/>
          <a:p>
            <a:r>
              <a:rPr lang="en-US" dirty="0" smtClean="0"/>
              <a:t>HDPE-Applications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dirty="0" smtClean="0"/>
              <a:t>High-density polyethylene (HDPE) is thermoplastic polymer. It exhibit attributes of toughness, flexibility, chemical resistance and non-conducting electrical properties. It is used in highway drainage pipes since the early 1970s. Since then, growing out of applications for agricultural drainage, </a:t>
            </a:r>
            <a:r>
              <a:rPr lang="en-US" dirty="0"/>
              <a:t>Toys, utensils, films, </a:t>
            </a:r>
            <a:r>
              <a:rPr lang="en-US" dirty="0" smtClean="0"/>
              <a:t>bottles and </a:t>
            </a:r>
            <a:r>
              <a:rPr lang="en-US" dirty="0"/>
              <a:t>processing equipment. Wire and cable insulations</a:t>
            </a:r>
            <a:r>
              <a:rPr lang="en-US" dirty="0" smtClean="0"/>
              <a:t>.</a:t>
            </a:r>
          </a:p>
          <a:p>
            <a:pPr marL="0" indent="0" algn="just">
              <a:buNone/>
            </a:pPr>
            <a:endParaRPr lang="en-US"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2312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HDPE-ADVANTAGES and DISADVANTAGES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fontScale="55000" lnSpcReduction="20000"/>
          </a:bodyPr>
          <a:lstStyle/>
          <a:p>
            <a:pPr marL="0" indent="0">
              <a:buNone/>
            </a:pPr>
            <a:r>
              <a:rPr lang="en-US" b="1" dirty="0" smtClean="0"/>
              <a:t>       ADVANTAGES: </a:t>
            </a:r>
            <a:endParaRPr lang="en-US" b="1" dirty="0"/>
          </a:p>
          <a:p>
            <a:pPr marL="514350" indent="-514350">
              <a:buFont typeface="+mj-lt"/>
              <a:buAutoNum type="arabicPeriod"/>
            </a:pPr>
            <a:r>
              <a:rPr lang="en-US" dirty="0"/>
              <a:t>Low cost</a:t>
            </a:r>
          </a:p>
          <a:p>
            <a:pPr marL="514350" indent="-514350">
              <a:buFont typeface="+mj-lt"/>
              <a:buAutoNum type="arabicPeriod"/>
            </a:pPr>
            <a:r>
              <a:rPr lang="en-US" dirty="0"/>
              <a:t>Impact resistant from -40 </a:t>
            </a:r>
            <a:r>
              <a:rPr lang="en-US" dirty="0" smtClean="0"/>
              <a:t>°C </a:t>
            </a:r>
            <a:r>
              <a:rPr lang="en-US" dirty="0"/>
              <a:t>to </a:t>
            </a:r>
            <a:r>
              <a:rPr lang="en-US" dirty="0" smtClean="0"/>
              <a:t>90° </a:t>
            </a:r>
            <a:r>
              <a:rPr lang="en-US" dirty="0"/>
              <a:t>C</a:t>
            </a:r>
          </a:p>
          <a:p>
            <a:pPr marL="514350" indent="-514350">
              <a:buFont typeface="+mj-lt"/>
              <a:buAutoNum type="arabicPeriod"/>
            </a:pPr>
            <a:r>
              <a:rPr lang="en-US" dirty="0"/>
              <a:t>Moisture resistance</a:t>
            </a:r>
          </a:p>
          <a:p>
            <a:pPr marL="514350" indent="-514350">
              <a:buFont typeface="+mj-lt"/>
              <a:buAutoNum type="arabicPeriod"/>
            </a:pPr>
            <a:r>
              <a:rPr lang="en-US" dirty="0"/>
              <a:t>Good chemical resistance</a:t>
            </a:r>
          </a:p>
          <a:p>
            <a:pPr marL="514350" indent="-514350">
              <a:buFont typeface="+mj-lt"/>
              <a:buAutoNum type="arabicPeriod"/>
            </a:pPr>
            <a:r>
              <a:rPr lang="en-US" dirty="0"/>
              <a:t>Food grades available</a:t>
            </a:r>
          </a:p>
          <a:p>
            <a:pPr marL="514350" indent="-514350">
              <a:buFont typeface="+mj-lt"/>
              <a:buAutoNum type="arabicPeriod"/>
            </a:pPr>
            <a:r>
              <a:rPr lang="en-US" dirty="0"/>
              <a:t>Readily processed by all thermoplastic methods</a:t>
            </a:r>
          </a:p>
          <a:p>
            <a:endParaRPr lang="en-US" b="1" dirty="0" smtClean="0"/>
          </a:p>
          <a:p>
            <a:pPr marL="0" indent="0">
              <a:buNone/>
            </a:pPr>
            <a:r>
              <a:rPr lang="en-US" b="1" dirty="0" smtClean="0"/>
              <a:t>     DISADVANTAGES </a:t>
            </a:r>
            <a:r>
              <a:rPr lang="en-US" b="1" dirty="0"/>
              <a:t>AND LIMITATIONS:</a:t>
            </a:r>
          </a:p>
          <a:p>
            <a:pPr marL="514350" indent="-514350">
              <a:buFont typeface="+mj-lt"/>
              <a:buAutoNum type="arabicPeriod"/>
            </a:pPr>
            <a:r>
              <a:rPr lang="en-US" dirty="0"/>
              <a:t>High thermal expansion</a:t>
            </a:r>
          </a:p>
          <a:p>
            <a:pPr marL="514350" indent="-514350">
              <a:buFont typeface="+mj-lt"/>
              <a:buAutoNum type="arabicPeriod"/>
            </a:pPr>
            <a:r>
              <a:rPr lang="en-US" dirty="0"/>
              <a:t>Poor weathering resistance</a:t>
            </a:r>
          </a:p>
          <a:p>
            <a:pPr marL="514350" indent="-514350">
              <a:buFont typeface="+mj-lt"/>
              <a:buAutoNum type="arabicPeriod"/>
            </a:pPr>
            <a:r>
              <a:rPr lang="en-US" dirty="0"/>
              <a:t>Subject to stress cracking</a:t>
            </a:r>
          </a:p>
          <a:p>
            <a:pPr marL="514350" indent="-514350">
              <a:buFont typeface="+mj-lt"/>
              <a:buAutoNum type="arabicPeriod"/>
            </a:pPr>
            <a:r>
              <a:rPr lang="en-US" dirty="0"/>
              <a:t>Difficult to bond</a:t>
            </a:r>
          </a:p>
          <a:p>
            <a:pPr marL="514350" indent="-514350">
              <a:buFont typeface="+mj-lt"/>
              <a:buAutoNum type="arabicPeriod"/>
            </a:pPr>
            <a:r>
              <a:rPr lang="en-US" dirty="0"/>
              <a:t>Flammable</a:t>
            </a:r>
          </a:p>
          <a:p>
            <a:pPr marL="514350" indent="-514350">
              <a:buFont typeface="+mj-lt"/>
              <a:buAutoNum type="arabicPeriod"/>
            </a:pPr>
            <a:r>
              <a:rPr lang="en-US" dirty="0"/>
              <a:t>Poor temperature capability</a:t>
            </a:r>
          </a:p>
          <a:p>
            <a:pPr marL="0" indent="0">
              <a:buNone/>
            </a:pPr>
            <a:endParaRPr lang="en-US"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1760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600" dirty="0" smtClean="0"/>
              <a:t>Physical Chemistry and Mechanical Properties</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400" dirty="0" smtClean="0"/>
              <a:t>High-density polyethylene (HDPE) (0.941 &lt; density &lt; 0.965) is a thermoplastic material composed of carbon and hydrogen atoms joined together forming high molecular weight products as shown in Figure 1-1c. Methane gas (Figure 1-1a) is  converted into ethylene (Figure 1-1b), then, with the application of heat and pressure, into polyethylene (Figure 1-1c). </a:t>
            </a:r>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1295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8837" y="4343400"/>
            <a:ext cx="1604963"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343400"/>
            <a:ext cx="43338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8024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600" dirty="0" smtClean="0"/>
              <a:t>Physical Chemistry and Mechanical Properties</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400" dirty="0" smtClean="0"/>
              <a:t>High-density polyethylene (HDPE) (0.941 &lt; density &lt; 0.965) is a thermoplastic material composed of carbon and hydrogen atoms joined together forming high molecular weight products as shown in Figure 1-1c. Methane gas (Figure 1-1a) is  converted into ethylene (Figure 1-1b), then, with the application of heat and pressure, into polyethylene (Figure 1-1c). </a:t>
            </a:r>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1295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8837" y="4343400"/>
            <a:ext cx="1604963"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343400"/>
            <a:ext cx="43338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676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600" dirty="0" smtClean="0"/>
              <a:t>Physical Chemistry and Mechanical Properties</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400" dirty="0" smtClean="0"/>
              <a:t>High-density polyethylene (HDPE) (0.941 &lt; density &lt; 0.965) is a thermoplastic material composed of carbon and hydrogen atoms joined together forming high molecular weight products as shown in Figure 1-1c. Methane gas (Figure 1-1a) is  converted into ethylene (Figure 1-1b), then, with the application of heat and pressure, into polyethylene (Figure 1-1c). </a:t>
            </a:r>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1295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8837" y="4343400"/>
            <a:ext cx="1604963"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343400"/>
            <a:ext cx="43338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676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600" dirty="0" smtClean="0"/>
              <a:t>Physical Chemistry and Mechanical Properties</a:t>
            </a:r>
            <a:endParaRPr lang="en-US" sz="3600"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a:bodyPr>
          <a:lstStyle/>
          <a:p>
            <a:pPr marL="0" indent="0" algn="just">
              <a:buNone/>
            </a:pPr>
            <a:r>
              <a:rPr lang="en-US" sz="2400" dirty="0" smtClean="0"/>
              <a:t>High-density polyethylene (HDPE) (0.941 &lt; density &lt; 0.965) is a thermoplastic material composed of carbon and hydrogen atoms joined together forming high molecular weight products as shown in Figure 1-1c. Methane gas (Figure 1-1a) is  converted into ethylene (Figure 1-1b), then, with the application of heat and pressure, into polyethylene (Figure 1-1c). </a:t>
            </a:r>
            <a:endParaRPr lang="en-US" sz="24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129540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8837" y="4343400"/>
            <a:ext cx="1604963"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343400"/>
            <a:ext cx="433387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676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solidFill>
              <a:schemeClr val="tx2"/>
            </a:solidFill>
            <a:prstDash val="dash"/>
          </a:ln>
        </p:spPr>
        <p:txBody>
          <a:bodyPr>
            <a:normAutofit fontScale="90000"/>
          </a:bodyPr>
          <a:lstStyle/>
          <a:p>
            <a:r>
              <a:rPr lang="en-US" dirty="0" smtClean="0"/>
              <a:t>HDPE-</a:t>
            </a:r>
            <a:r>
              <a:rPr lang="en-US" sz="3200" dirty="0">
                <a:solidFill>
                  <a:prstClr val="black"/>
                </a:solidFill>
              </a:rPr>
              <a:t>Physical Chemistry and Mechanical Properties</a:t>
            </a:r>
            <a:endParaRPr lang="en-US" dirty="0"/>
          </a:p>
        </p:txBody>
      </p:sp>
      <p:sp>
        <p:nvSpPr>
          <p:cNvPr id="3" name="Content Placeholder 2"/>
          <p:cNvSpPr>
            <a:spLocks noGrp="1"/>
          </p:cNvSpPr>
          <p:nvPr>
            <p:ph idx="1"/>
          </p:nvPr>
        </p:nvSpPr>
        <p:spPr>
          <a:blipFill>
            <a:blip r:embed="rId3"/>
            <a:tile tx="0" ty="0" sx="100000" sy="100000" flip="none" algn="tl"/>
          </a:blipFill>
          <a:ln cmpd="dbl">
            <a:solidFill>
              <a:schemeClr val="tx2"/>
            </a:solidFill>
          </a:ln>
        </p:spPr>
        <p:txBody>
          <a:bodyPr>
            <a:normAutofit lnSpcReduction="10000"/>
          </a:bodyPr>
          <a:lstStyle/>
          <a:p>
            <a:pPr marL="0" indent="0" algn="just">
              <a:buNone/>
            </a:pPr>
            <a:r>
              <a:rPr lang="en-US" dirty="0" smtClean="0"/>
              <a:t>The polymer chain may be 500,000 to 1,000,000 carbon units long. Short and/or long side chain molecules exist with the polymer’s long main chain molecules. The longer the main chain, the greater the number of atoms, and consequently, the greater the molecular weight. The molecular weight, the molecular weight distribution and the amount of branching determine many of the mechanical and chemical properties of the end product.</a:t>
            </a:r>
            <a:endParaRPr lang="en-US" dirty="0"/>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20638"/>
            <a:ext cx="485498" cy="4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3288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1691</TotalTime>
  <Words>2278</Words>
  <Application>Microsoft Office PowerPoint</Application>
  <PresentationFormat>On-screen Show (4:3)</PresentationFormat>
  <Paragraphs>69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HIGH DENSITY POLYETHYLENE (HDPE)</vt:lpstr>
      <vt:lpstr>HDPE- History</vt:lpstr>
      <vt:lpstr>HDPE-Applications</vt:lpstr>
      <vt:lpstr>HDPE-ADVANTAGES and DISADVANTAGES</vt:lpstr>
      <vt:lpstr>HDPE-Physical Chemistry and Mechanical Properties</vt:lpstr>
      <vt:lpstr>HDPE-Physical Chemistry and Mechanical Properties</vt:lpstr>
      <vt:lpstr>HDPE-Physical Chemistry and Mechanical Properties</vt:lpstr>
      <vt:lpstr>HDPE-Physical Chemistry and Mechanical Properties</vt:lpstr>
      <vt:lpstr>HDPE-Physical Chemistry and Mechanical Properties</vt:lpstr>
      <vt:lpstr>HDPE-Physical Chemistry and Mechanical Properties</vt:lpstr>
      <vt:lpstr>HDPE-Physical Chemistry and Mechanical Properties</vt:lpstr>
      <vt:lpstr>HDPE-Physical Chemistry and Mechanical Properties</vt:lpstr>
      <vt:lpstr>HDPE-Molecular Weight Distribution</vt:lpstr>
      <vt:lpstr>HDPE-Molecular Weight Distribution</vt:lpstr>
      <vt:lpstr>HDPE- Density</vt:lpstr>
      <vt:lpstr>HDPE-Melt Index</vt:lpstr>
      <vt:lpstr>HDPE-Flexural Modulus</vt:lpstr>
      <vt:lpstr>HDPE-Tensile Strength</vt:lpstr>
      <vt:lpstr>HDPE-Tensile Strength</vt:lpstr>
      <vt:lpstr>HDPE-References</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Raouf</dc:creator>
  <cp:lastModifiedBy>DR.Ahmed Saker 2o1O</cp:lastModifiedBy>
  <cp:revision>25</cp:revision>
  <dcterms:created xsi:type="dcterms:W3CDTF">2017-04-01T19:59:40Z</dcterms:created>
  <dcterms:modified xsi:type="dcterms:W3CDTF">2018-11-06T16:32:12Z</dcterms:modified>
</cp:coreProperties>
</file>